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486"/>
    <a:srgbClr val="3BA42A"/>
    <a:srgbClr val="118633"/>
    <a:srgbClr val="47AF38"/>
    <a:srgbClr val="00A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2" autoAdjust="0"/>
  </p:normalViewPr>
  <p:slideViewPr>
    <p:cSldViewPr snapToGrid="0" snapToObjects="1">
      <p:cViewPr varScale="1">
        <p:scale>
          <a:sx n="84" d="100"/>
          <a:sy n="84" d="100"/>
        </p:scale>
        <p:origin x="14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3ED44-D5B4-4E1F-AA4D-A4F01B0D28C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7FA09-F9DC-4AF5-BD38-A8C8DB7D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84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7FA09-F9DC-4AF5-BD38-A8C8DB7DB3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3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7FA09-F9DC-4AF5-BD38-A8C8DB7DB3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66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7FA09-F9DC-4AF5-BD38-A8C8DB7DB3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81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7FA09-F9DC-4AF5-BD38-A8C8DB7DB3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67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7FA09-F9DC-4AF5-BD38-A8C8DB7DB3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5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7FA09-F9DC-4AF5-BD38-A8C8DB7DB3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6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7FA09-F9DC-4AF5-BD38-A8C8DB7DB3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54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7FA09-F9DC-4AF5-BD38-A8C8DB7DB3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51470" cy="5886823"/>
          </a:xfrm>
          <a:prstGeom prst="rect">
            <a:avLst/>
          </a:prstGeom>
          <a:gradFill flip="none" rotWithShape="1">
            <a:gsLst>
              <a:gs pos="0">
                <a:srgbClr val="118633"/>
              </a:gs>
              <a:gs pos="100000">
                <a:srgbClr val="3BA42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88677" y="1417378"/>
            <a:ext cx="2921793" cy="384721"/>
          </a:xfrm>
          <a:solidFill>
            <a:srgbClr val="012486"/>
          </a:solidFill>
        </p:spPr>
        <p:txBody>
          <a:bodyPr wrap="none" lIns="91440" bIns="91440" anchor="ctr" anchorCtr="0">
            <a:spAutoFit/>
          </a:bodyPr>
          <a:lstStyle/>
          <a:p>
            <a:pPr algn="l"/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Cardiac Health Lecture Series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88677" y="2055313"/>
            <a:ext cx="7770906" cy="553998"/>
          </a:xfrm>
        </p:spPr>
        <p:txBody>
          <a:bodyPr wrap="square" lIns="91440" tIns="0" rIns="0" bIns="0">
            <a:sp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Part 1: </a:t>
            </a:r>
            <a:r>
              <a:rPr lang="en-US" sz="3600" b="1" dirty="0" err="1" smtClean="0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3600" b="1" dirty="0" err="1" smtClean="0">
                <a:solidFill>
                  <a:srgbClr val="FFFFFF"/>
                </a:solidFill>
                <a:latin typeface="Arial"/>
                <a:cs typeface="Arial"/>
              </a:rPr>
              <a:t>psum</a:t>
            </a:r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 dolor set </a:t>
            </a:r>
            <a:r>
              <a:rPr lang="en-US" sz="3600" b="1" dirty="0" err="1" smtClean="0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endParaRPr lang="en-US" sz="36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Picture 9" descr="shiel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81" y="3265981"/>
            <a:ext cx="1852701" cy="1873781"/>
          </a:xfrm>
          <a:prstGeom prst="rect">
            <a:avLst/>
          </a:prstGeom>
        </p:spPr>
      </p:pic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81" y="6155765"/>
            <a:ext cx="2278531" cy="48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1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iagonal-strip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7777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081059"/>
            <a:ext cx="9151471" cy="784412"/>
          </a:xfrm>
          <a:prstGeom prst="rect">
            <a:avLst/>
          </a:prstGeom>
          <a:gradFill flip="none" rotWithShape="1">
            <a:gsLst>
              <a:gs pos="0">
                <a:srgbClr val="118633"/>
              </a:gs>
              <a:gs pos="100000">
                <a:srgbClr val="3BA42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7470" y="6006358"/>
            <a:ext cx="9158942" cy="74701"/>
          </a:xfrm>
          <a:prstGeom prst="rect">
            <a:avLst/>
          </a:prstGeom>
          <a:solidFill>
            <a:srgbClr val="0124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logo-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94" y="6281602"/>
            <a:ext cx="1897530" cy="40001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22730" y="291380"/>
            <a:ext cx="8498540" cy="646331"/>
          </a:xfrm>
        </p:spPr>
        <p:txBody>
          <a:bodyPr wrap="square">
            <a:spAutoFit/>
          </a:bodyPr>
          <a:lstStyle>
            <a:lvl1pPr algn="l">
              <a:defRPr sz="3600" b="1">
                <a:solidFill>
                  <a:srgbClr val="01248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22730" y="1419412"/>
            <a:ext cx="8498540" cy="417605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9232" y="6500186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CBF9873-87BF-3E40-B65C-4328474BB0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5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1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7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5DCB-43F8-CE49-8628-4FF2458D9A0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9873-87BF-3E40-B65C-4328474BB0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81059"/>
            <a:ext cx="9151471" cy="784412"/>
          </a:xfrm>
          <a:prstGeom prst="rect">
            <a:avLst/>
          </a:prstGeom>
          <a:gradFill flip="none" rotWithShape="1">
            <a:gsLst>
              <a:gs pos="0">
                <a:srgbClr val="118633"/>
              </a:gs>
              <a:gs pos="100000">
                <a:srgbClr val="3BA42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7470" y="6006358"/>
            <a:ext cx="9158942" cy="74701"/>
          </a:xfrm>
          <a:prstGeom prst="rect">
            <a:avLst/>
          </a:prstGeom>
          <a:solidFill>
            <a:srgbClr val="0124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logo-whit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94" y="6281602"/>
            <a:ext cx="1897530" cy="40001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779232" y="650018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CBF9873-87BF-3E40-B65C-4328474BB062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6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677" y="1232712"/>
            <a:ext cx="3201133" cy="754053"/>
          </a:xfrm>
          <a:solidFill>
            <a:srgbClr val="012486"/>
          </a:solidFill>
        </p:spPr>
        <p:txBody>
          <a:bodyPr wrap="none" lIns="91440" bIns="91440" anchor="ctr" anchorCtr="0">
            <a:sp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Adolescent</a:t>
            </a:r>
            <a:r>
              <a:rPr lang="en-US" sz="4000" dirty="0">
                <a:solidFill>
                  <a:schemeClr val="bg1"/>
                </a:solidFill>
              </a:rPr>
              <a:t> LGBT</a:t>
            </a:r>
            <a:endParaRPr lang="en-US" sz="4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88677" y="2332312"/>
            <a:ext cx="7770906" cy="553998"/>
          </a:xfrm>
        </p:spPr>
        <p:txBody>
          <a:bodyPr wrap="square" lIns="91440" tIns="0" rIns="0" bIns="0">
            <a:sp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Approaches </a:t>
            </a:r>
            <a:r>
              <a:rPr lang="en-US" sz="3600" dirty="0">
                <a:solidFill>
                  <a:schemeClr val="bg1"/>
                </a:solidFill>
              </a:rPr>
              <a:t>for educators and caregivers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" name="Picture 3" descr="shie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81" y="3265981"/>
            <a:ext cx="1852701" cy="187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92" y="587334"/>
            <a:ext cx="8498540" cy="843062"/>
          </a:xfrm>
        </p:spPr>
        <p:txBody>
          <a:bodyPr/>
          <a:lstStyle/>
          <a:p>
            <a:r>
              <a:rPr lang="en-US" sz="2800" dirty="0"/>
              <a:t>Current understanding of gender identity, psychosexual development and LGBT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0" y="1979249"/>
            <a:ext cx="8498540" cy="2742041"/>
          </a:xfrm>
        </p:spPr>
        <p:txBody>
          <a:bodyPr/>
          <a:lstStyle/>
          <a:p>
            <a:r>
              <a:rPr lang="en-US" dirty="0"/>
              <a:t> Classical: Freud and Jung</a:t>
            </a:r>
          </a:p>
          <a:p>
            <a:pPr lvl="1"/>
            <a:r>
              <a:rPr lang="en-US" dirty="0" smtClean="0"/>
              <a:t>Persecution </a:t>
            </a:r>
            <a:r>
              <a:rPr lang="en-US" dirty="0"/>
              <a:t>reactions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2800" dirty="0" smtClean="0"/>
              <a:t>Germany</a:t>
            </a:r>
            <a:r>
              <a:rPr lang="en-US" sz="2800" dirty="0"/>
              <a:t>, Iran, USA</a:t>
            </a:r>
          </a:p>
          <a:p>
            <a:r>
              <a:rPr lang="en-US" dirty="0"/>
              <a:t> </a:t>
            </a:r>
            <a:r>
              <a:rPr lang="en-US" dirty="0" err="1" smtClean="0"/>
              <a:t>Stoller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7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“Flux</a:t>
            </a:r>
            <a:r>
              <a:rPr lang="en-US" dirty="0"/>
              <a:t>” theory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Choice” and religious views</a:t>
            </a:r>
          </a:p>
          <a:p>
            <a:pPr lvl="1"/>
            <a:r>
              <a:rPr lang="en-US" dirty="0" smtClean="0"/>
              <a:t>Conversion </a:t>
            </a:r>
            <a:r>
              <a:rPr lang="en-US" dirty="0"/>
              <a:t>therapies</a:t>
            </a:r>
          </a:p>
          <a:p>
            <a:pPr lvl="1"/>
            <a:r>
              <a:rPr lang="en-US" dirty="0" smtClean="0"/>
              <a:t>Abstinence </a:t>
            </a:r>
            <a:r>
              <a:rPr lang="en-US" dirty="0"/>
              <a:t>only education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7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202724"/>
            <a:ext cx="8498540" cy="954107"/>
          </a:xfrm>
        </p:spPr>
        <p:txBody>
          <a:bodyPr/>
          <a:lstStyle/>
          <a:p>
            <a:r>
              <a:rPr lang="en-US" sz="2800" dirty="0"/>
              <a:t>Emergence of gender identity: adolescence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Always </a:t>
            </a:r>
            <a:r>
              <a:rPr lang="en-US" dirty="0"/>
              <a:t>there; hormone and socially driven to emerge in adolescence.</a:t>
            </a:r>
          </a:p>
          <a:p>
            <a:r>
              <a:rPr lang="en-US" dirty="0" smtClean="0"/>
              <a:t>Role </a:t>
            </a:r>
            <a:r>
              <a:rPr lang="en-US" dirty="0"/>
              <a:t>of popular culture, media and internet access.</a:t>
            </a:r>
          </a:p>
          <a:p>
            <a:r>
              <a:rPr lang="en-US" dirty="0" smtClean="0"/>
              <a:t>Damage </a:t>
            </a:r>
            <a:r>
              <a:rPr lang="en-US" dirty="0"/>
              <a:t>to sense of self; </a:t>
            </a:r>
            <a:r>
              <a:rPr lang="en-US" dirty="0" err="1"/>
              <a:t>Isay</a:t>
            </a:r>
            <a:endParaRPr lang="en-US" dirty="0"/>
          </a:p>
          <a:p>
            <a:r>
              <a:rPr lang="en-US" dirty="0" smtClean="0"/>
              <a:t>Need </a:t>
            </a:r>
            <a:r>
              <a:rPr lang="en-US" dirty="0"/>
              <a:t>for acceptance by peers, teachers, family and community to solidify sense of self.</a:t>
            </a:r>
          </a:p>
          <a:p>
            <a:r>
              <a:rPr lang="en-US" dirty="0" smtClean="0"/>
              <a:t>Bullying</a:t>
            </a: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frontal lobe and superego development </a:t>
            </a:r>
          </a:p>
          <a:p>
            <a:r>
              <a:rPr lang="en-US" dirty="0" smtClean="0"/>
              <a:t>Marginalization </a:t>
            </a:r>
            <a:r>
              <a:rPr lang="en-US" dirty="0"/>
              <a:t>of the “different”, focus on smart kids and athletes.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3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382"/>
            <a:ext cx="8498540" cy="1200329"/>
          </a:xfrm>
        </p:spPr>
        <p:txBody>
          <a:bodyPr/>
          <a:lstStyle/>
          <a:p>
            <a:r>
              <a:rPr lang="en-US" dirty="0"/>
              <a:t>Clinical issues: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  <a:p>
            <a:r>
              <a:rPr lang="en-US" dirty="0" smtClean="0"/>
              <a:t>Substance </a:t>
            </a:r>
            <a:r>
              <a:rPr lang="en-US" dirty="0"/>
              <a:t>Abuse</a:t>
            </a:r>
          </a:p>
          <a:p>
            <a:r>
              <a:rPr lang="en-US" dirty="0" smtClean="0"/>
              <a:t>Destructive </a:t>
            </a:r>
            <a:r>
              <a:rPr lang="en-US" dirty="0"/>
              <a:t>acting out</a:t>
            </a:r>
          </a:p>
          <a:p>
            <a:r>
              <a:rPr lang="en-US" dirty="0" smtClean="0"/>
              <a:t>Suicide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1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291380"/>
            <a:ext cx="8498540" cy="646331"/>
          </a:xfrm>
        </p:spPr>
        <p:txBody>
          <a:bodyPr/>
          <a:lstStyle/>
          <a:p>
            <a:r>
              <a:rPr lang="en-US" dirty="0"/>
              <a:t>Treatment: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Primary prevention: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ccept differences</a:t>
            </a:r>
          </a:p>
          <a:p>
            <a:pPr lvl="1"/>
            <a:r>
              <a:rPr lang="en-US" dirty="0" smtClean="0"/>
              <a:t>“Celebrate </a:t>
            </a:r>
            <a:r>
              <a:rPr lang="en-US" dirty="0"/>
              <a:t>diversity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Education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“The inherent Worth and Value of each individual”.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Educate </a:t>
            </a:r>
            <a:r>
              <a:rPr lang="en-US" dirty="0"/>
              <a:t>yourself, support all.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2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291380"/>
            <a:ext cx="8498540" cy="646331"/>
          </a:xfrm>
        </p:spPr>
        <p:txBody>
          <a:bodyPr/>
          <a:lstStyle/>
          <a:p>
            <a:r>
              <a:rPr lang="en-US" dirty="0"/>
              <a:t> Outpatient: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therapy</a:t>
            </a:r>
          </a:p>
          <a:p>
            <a:r>
              <a:rPr lang="en-US" dirty="0"/>
              <a:t> 	Family therapy</a:t>
            </a:r>
          </a:p>
          <a:p>
            <a:r>
              <a:rPr lang="en-US" dirty="0"/>
              <a:t> 	Medications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4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291380"/>
            <a:ext cx="8498540" cy="646331"/>
          </a:xfrm>
        </p:spPr>
        <p:txBody>
          <a:bodyPr/>
          <a:lstStyle/>
          <a:p>
            <a:r>
              <a:rPr lang="en-US" dirty="0"/>
              <a:t>Inpatient: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Residential</a:t>
            </a:r>
          </a:p>
          <a:p>
            <a:r>
              <a:rPr lang="en-US" dirty="0"/>
              <a:t> </a:t>
            </a:r>
            <a:r>
              <a:rPr lang="en-US" dirty="0" smtClean="0"/>
              <a:t>Day </a:t>
            </a:r>
            <a:r>
              <a:rPr lang="en-US" dirty="0"/>
              <a:t>Hospital</a:t>
            </a:r>
          </a:p>
          <a:p>
            <a:r>
              <a:rPr lang="en-US" dirty="0"/>
              <a:t> </a:t>
            </a:r>
            <a:r>
              <a:rPr lang="en-US" dirty="0" smtClean="0"/>
              <a:t>Foster </a:t>
            </a:r>
            <a:r>
              <a:rPr lang="en-US" dirty="0"/>
              <a:t>care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7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468" y="2418760"/>
            <a:ext cx="6339327" cy="646331"/>
          </a:xfrm>
        </p:spPr>
        <p:txBody>
          <a:bodyPr/>
          <a:lstStyle/>
          <a:p>
            <a:r>
              <a:rPr lang="en-US" dirty="0"/>
              <a:t>Questions and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9873-87BF-3E40-B65C-4328474BB06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c2f4b92-435f-4ea9-a6a4-60251e1e104b">
      <UserInfo>
        <DisplayName>Collins, Jennifer</DisplayName>
        <AccountId>5128</AccountId>
        <AccountType/>
      </UserInfo>
      <UserInfo>
        <DisplayName>Shepard, Janelle</DisplayName>
        <AccountId>1580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7B0994CF4774690C7DCA3829C9A37" ma:contentTypeVersion="13" ma:contentTypeDescription="Create a new document." ma:contentTypeScope="" ma:versionID="68aae8e4fa768adeb7ae31f294470765">
  <xsd:schema xmlns:xsd="http://www.w3.org/2001/XMLSchema" xmlns:xs="http://www.w3.org/2001/XMLSchema" xmlns:p="http://schemas.microsoft.com/office/2006/metadata/properties" xmlns:ns2="ec2f4b92-435f-4ea9-a6a4-60251e1e104b" xmlns:ns3="53fe7c45-93dd-4d09-b96e-6e98fe245a46" xmlns:ns4="d11e29a7-46c2-446a-b486-57ed413a83ca" targetNamespace="http://schemas.microsoft.com/office/2006/metadata/properties" ma:root="true" ma:fieldsID="a178138ac0f09817942c58426a0cbf2d" ns2:_="" ns3:_="" ns4:_="">
    <xsd:import namespace="ec2f4b92-435f-4ea9-a6a4-60251e1e104b"/>
    <xsd:import namespace="53fe7c45-93dd-4d09-b96e-6e98fe245a46"/>
    <xsd:import namespace="d11e29a7-46c2-446a-b486-57ed413a83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f4b92-435f-4ea9-a6a4-60251e1e10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fe7c45-93dd-4d09-b96e-6e98fe245a46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1e29a7-46c2-446a-b486-57ed413a8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6C710C-91FE-4A91-A664-4D6D93DEDE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A15D94-2716-4F40-9D15-5604DEEE62B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11e29a7-46c2-446a-b486-57ed413a83ca"/>
    <ds:schemaRef ds:uri="ec2f4b92-435f-4ea9-a6a4-60251e1e104b"/>
    <ds:schemaRef ds:uri="http://purl.org/dc/elements/1.1/"/>
    <ds:schemaRef ds:uri="http://schemas.microsoft.com/office/2006/metadata/properties"/>
    <ds:schemaRef ds:uri="http://schemas.microsoft.com/office/infopath/2007/PartnerControls"/>
    <ds:schemaRef ds:uri="53fe7c45-93dd-4d09-b96e-6e98fe245a4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8E7894-F05D-484F-A636-66948FBB49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2f4b92-435f-4ea9-a6a4-60251e1e104b"/>
    <ds:schemaRef ds:uri="53fe7c45-93dd-4d09-b96e-6e98fe245a46"/>
    <ds:schemaRef ds:uri="d11e29a7-46c2-446a-b486-57ed413a83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181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Adolescent LGBT</vt:lpstr>
      <vt:lpstr>Current understanding of gender identity, psychosexual development and LGBT </vt:lpstr>
      <vt:lpstr>Modern</vt:lpstr>
      <vt:lpstr>Emergence of gender identity: adolescence  </vt:lpstr>
      <vt:lpstr>Clinical issues: </vt:lpstr>
      <vt:lpstr>Treatment:</vt:lpstr>
      <vt:lpstr> Outpatient: </vt:lpstr>
      <vt:lpstr>Inpatient:</vt:lpstr>
      <vt:lpstr>Questions and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Health Lecture Series</dc:title>
  <dc:creator>Alex</dc:creator>
  <cp:lastModifiedBy>Ward, Cynthia</cp:lastModifiedBy>
  <cp:revision>18</cp:revision>
  <dcterms:created xsi:type="dcterms:W3CDTF">2015-06-19T19:03:17Z</dcterms:created>
  <dcterms:modified xsi:type="dcterms:W3CDTF">2017-12-07T01:31:23Z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0x0101004F47B0994CF4774690C7DCA3829C9A37</vt:lpwstr>
  </property>
</Properties>
</file>